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bb185c2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bb185c2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3747b6a2ff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3747b6a2ff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747b6a2f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3747b6a2f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747b6a2ff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747b6a2ff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747b6a2ff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3747b6a2ff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747b6a2ff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747b6a2ff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747b6a2ff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747b6a2ff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747b6a2ff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3747b6a2ff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747b6a2ff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3747b6a2ff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3747b6a2ff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3747b6a2ff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747b6a2ff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3747b6a2ff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fe93d0fd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fe93d0fd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3747b6a2ff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3747b6a2ff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3747b6a2ff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3747b6a2ff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3747b6a2ff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3747b6a2ff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3747b6a2ff_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3747b6a2ff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3747b6a2ff_5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3747b6a2ff_5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3747b6a2ff_5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3747b6a2ff_5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3747b6a2ff_5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3747b6a2ff_5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3747b6a2ff_5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3747b6a2ff_5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3746d897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3746d897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746d897a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746d897a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features for different QoE levels (1 worst 5 best) are significantly different, fig4: speech-QoE relationship is consistent, fig5: </a:t>
            </a:r>
            <a:r>
              <a:rPr lang="en"/>
              <a:t>speech</a:t>
            </a:r>
            <a:r>
              <a:rPr lang="en"/>
              <a:t> features for different users are different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3746d897a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3746d897a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picture!!!!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3746d897a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3746d897a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features for different QoE levels (1 worst 5 best) are significantly different, fig4: speech-QoE relationship is consistent, fig5: speech features for different users are different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3746d897a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3746d897a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746d897a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746d897a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747b6a2ff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3747b6a2ff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l.acm.org/doi/abs/10.1145/3508352.3549477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l.acm.org/doi/abs/10.1145/3508352.3549477" TargetMode="External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l.acm.org/doi/abs/10.1145/3508352.3549477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l.acm.org/doi/abs/10.1145/3508352.3549477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l.acm.org/doi/abs/10.1145/3508352.3549477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l.acm.org/doi/abs/10.1145/3508352.3549477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l.acm.org/doi/abs/10.1145/3508352.3549477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l.acm.org/doi/abs/10.1145/3508352.3549477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penreview.net/forum?id=Hnk1WRMAYq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l.acm.org/doi/10.1145/3560905.3568502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l.acm.org/doi/10.1145/3560905.3568502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l.acm.org/doi/10.1145/3560905.3568502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l.acm.org/doi/10.1145/3560905.3568502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l.acm.org/doi/10.1145/3560905.3568502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l.acm.org/doi/10.1145/3560905.3568502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l.acm.org/doi/abs/10.1145/3508352.3549477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title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Motivation &amp; Problem Formulation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is the high-level problem?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Why is it important?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are the challenges?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is missing from previous works?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are the key assumptions?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they propose to solve the problem?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Why this works?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Algorithm, architecture, 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they evaluation their method? Dataset, baselines, metric, etc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are the key improvements &amp; takeaways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 and Cons (Your thoughts)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Pros: why you think this paper could get in?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Cons: unrealistic assumptions, missing elements, missing experiments, etc.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201600"/>
            <a:ext cx="85206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Neurally-Inspired Hyperdimensional Classification for Efficient and Robust Biosignal Processing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85206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TempHD: Accurate + Efficient Biosignal Classification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Non-linear Hyperdimensional Encoding -&gt; considers non-linear interactions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Kernel Based Encoding based on the Kernel Trick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 = Input vector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 = Random hvs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Dot product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Activation function (Tan)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Binarization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8284200" y="250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Ivannia</a:t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6557425" y="683400"/>
            <a:ext cx="12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ICCAD 2022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775" y="2685100"/>
            <a:ext cx="4362524" cy="21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201600"/>
            <a:ext cx="85206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Neurally-Inspired Hyperdimensional Classification for Efficient and Robust Biosignal Processing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Method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TempHD: Accurate + Efficient Biosignal Classification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Preserves spatial-temporal information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Spatial correlation with past encoding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Objective = Represent pattern of samples as high-dimensional pattern 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Temporally sort them -&gt; Sort them by sensor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Each row of the kernel encoder is a projection vector that adds up spatial temporal information of all the sensors in different weights.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8284200" y="250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Ivannia</a:t>
            </a:r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6557425" y="683400"/>
            <a:ext cx="12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ICCAD 2022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1900" y="3360125"/>
            <a:ext cx="5520199" cy="17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201600"/>
            <a:ext cx="85206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Neurally-Inspired Hyperdimensional Classification for Efficient and Robust Biosignal Processing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152475"/>
            <a:ext cx="85206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Method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TempHD: Accurate + Efficient Biosignal Classification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Adaptively update to eliminate saturation: Takes into account how much information is the new hv going to bring before adding it to the class hv.</a:t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Correct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Incorrect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8284200" y="250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Ivannia</a:t>
            </a:r>
            <a:endParaRPr/>
          </a:p>
        </p:txBody>
      </p:sp>
      <p:sp>
        <p:nvSpPr>
          <p:cNvPr id="144" name="Google Shape;144;p24"/>
          <p:cNvSpPr txBox="1"/>
          <p:nvPr/>
        </p:nvSpPr>
        <p:spPr>
          <a:xfrm>
            <a:off x="6557425" y="683400"/>
            <a:ext cx="12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ICCAD 2022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6775" y="2651799"/>
            <a:ext cx="3456900" cy="6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6775" y="3607700"/>
            <a:ext cx="3758825" cy="5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201600"/>
            <a:ext cx="85206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Neurally-Inspired Hyperdimensional Classification for Efficient and Robust Biosignal Processing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152475"/>
            <a:ext cx="85206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Results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Dataset: Noisy EEG data for brain-machine interface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Baselines: SVM, State of the art HD ( NgramHD)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Architecture: CPU platform with AMD Ryzen-5 3600X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Metric: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Accuracy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Efficiency = Runtime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8284200" y="250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Ivannia</a:t>
            </a:r>
            <a:endParaRPr/>
          </a:p>
        </p:txBody>
      </p:sp>
      <p:sp>
        <p:nvSpPr>
          <p:cNvPr id="154" name="Google Shape;154;p25"/>
          <p:cNvSpPr txBox="1"/>
          <p:nvPr/>
        </p:nvSpPr>
        <p:spPr>
          <a:xfrm>
            <a:off x="6557425" y="683400"/>
            <a:ext cx="12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ICCAD 2022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4000" y="3100075"/>
            <a:ext cx="4752850" cy="19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2999175"/>
            <a:ext cx="3542400" cy="20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Accuracy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On average 3% higher than NgramHD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Varies between individuals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201600"/>
            <a:ext cx="85206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Neurally-Inspired Hyperdimensional Classification for Efficient and Robust Biosignal Processing</a:t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152475"/>
            <a:ext cx="85206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Results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Efficiency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SVM achieves fastest training and testing because of low training samples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SVM’s runtime rapidly increases as dataset gets larger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8284200" y="250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Ivannia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6557425" y="683400"/>
            <a:ext cx="12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ICCAD 2022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747"/>
            <a:ext cx="9144001" cy="237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201600"/>
            <a:ext cx="85206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Neurally-Inspired Hyperdimensional Classification for Efficient and Robust Biosignal Processing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152475"/>
            <a:ext cx="85206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Results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Efficiency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SVM achieves fastest training and testing because of low training samples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SVM’s runtime rapidly increases as dataset gets larger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8284200" y="250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Ivannia</a:t>
            </a:r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6557425" y="683400"/>
            <a:ext cx="12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ICCAD 2022</a:t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747"/>
            <a:ext cx="9144001" cy="237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9088" y="2323275"/>
            <a:ext cx="6025825" cy="26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201600"/>
            <a:ext cx="85206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Neurally-Inspired Hyperdimensional Classification for Efficient and Robust Biosignal Processing</a:t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311700" y="1152475"/>
            <a:ext cx="85206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Results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Partial training data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Nearly 60% accuracy with only 10% of the training samples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8284200" y="250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Ivannia</a:t>
            </a:r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6557425" y="683400"/>
            <a:ext cx="12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ICCAD 2022</a:t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9975" y="2164750"/>
            <a:ext cx="4904050" cy="28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201600"/>
            <a:ext cx="85206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Neurally-Inspired Hyperdimensional Classification for Efficient and Robust Biosignal Processing</a:t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1152475"/>
            <a:ext cx="85206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Pros and Cons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Pros: Really thorough with their experiments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Not only metrics explained in contributions: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Dimensionality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Percentage of training trials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Execution Breakdown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Accuracy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Runtime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Scaling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Cons: Different assumptions as to why TempHD works best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8284200" y="250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Ivannia</a:t>
            </a:r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6557425" y="683400"/>
            <a:ext cx="12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ICCAD 2022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57075" y="129275"/>
            <a:ext cx="782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MULTIMODAL FEDERATED LEARNING VIA CONTRASTIVE REPRESENTATION ENSEMBLE</a:t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 on multimodal data is not sufficiently studied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 are benefits of leveraging system heterogeneity.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Challenges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Data heterogeneity (uni-modal, multimodal clients)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Task heterogeneity (Model trained for different task)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Model heterogeneity (DIfferent model architecture)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Past works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KD in FL: Not centralized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FedGKT: No client selection, hard to reach consensus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Task limitation (Uniform task across client), exchange logit weights.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previous work are unable to handle multimodality.</a:t>
            </a:r>
            <a:endParaRPr/>
          </a:p>
        </p:txBody>
      </p:sp>
      <p:sp>
        <p:nvSpPr>
          <p:cNvPr id="199" name="Google Shape;199;p30"/>
          <p:cNvSpPr txBox="1"/>
          <p:nvPr/>
        </p:nvSpPr>
        <p:spPr>
          <a:xfrm>
            <a:off x="7548900" y="299450"/>
            <a:ext cx="128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[ICLR’23]</a:t>
            </a:r>
            <a:endParaRPr sz="1800"/>
          </a:p>
        </p:txBody>
      </p:sp>
      <p:sp>
        <p:nvSpPr>
          <p:cNvPr id="200" name="Google Shape;200;p30"/>
          <p:cNvSpPr txBox="1"/>
          <p:nvPr/>
        </p:nvSpPr>
        <p:spPr>
          <a:xfrm>
            <a:off x="8284200" y="250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 / System overview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types of clients Image, text, both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access to a public multimodal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assumption on: architecture, task.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Knowledge transfer by representation, not logits / weights</a:t>
            </a: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063" y="2106998"/>
            <a:ext cx="7600174" cy="29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8284200" y="250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Group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4/21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11700" y="1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Local inter-modal contrast</a:t>
            </a:r>
            <a:endParaRPr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311700" y="406350"/>
            <a:ext cx="749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Modality Gap: uni-modal clients are unaware of existence of other modalities.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/ Aggregate directly led to model drift.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 to unimodal/multimodal client produce different representation for the same modality.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Complementing missing-modality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How: global representation guild local training.</a:t>
            </a: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450" y="3151700"/>
            <a:ext cx="5621600" cy="18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/>
          <p:nvPr/>
        </p:nvSpPr>
        <p:spPr>
          <a:xfrm>
            <a:off x="2925175" y="3222575"/>
            <a:ext cx="3004500" cy="794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/>
          <p:nvPr/>
        </p:nvSpPr>
        <p:spPr>
          <a:xfrm>
            <a:off x="2354800" y="4060775"/>
            <a:ext cx="3651000" cy="794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2"/>
          <p:cNvSpPr txBox="1"/>
          <p:nvPr/>
        </p:nvSpPr>
        <p:spPr>
          <a:xfrm>
            <a:off x="6005800" y="3204125"/>
            <a:ext cx="244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</a:rPr>
              <a:t>Force learning towards shared multimodal representation space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6005800" y="4118525"/>
            <a:ext cx="244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</a:rPr>
              <a:t>Contrasting with unrelated pairs in public set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8284200" y="250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311700" y="108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Local intra-modal contrast</a:t>
            </a:r>
            <a:endParaRPr/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311700" y="558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Task gap: Model trained with different task (image classification/ image-text retrieval) have different optimization target.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 to client with different task produce different representation for the same modality.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Regularize local representations towards their global consensus, even when task is different.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How: Global representation as anchor point in learning representation.</a:t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73" y="3295323"/>
            <a:ext cx="7094925" cy="13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/>
          <p:nvPr/>
        </p:nvSpPr>
        <p:spPr>
          <a:xfrm>
            <a:off x="3118700" y="3180750"/>
            <a:ext cx="3004500" cy="794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3"/>
          <p:cNvSpPr txBox="1"/>
          <p:nvPr/>
        </p:nvSpPr>
        <p:spPr>
          <a:xfrm>
            <a:off x="6219675" y="3270150"/>
            <a:ext cx="24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</a:rPr>
              <a:t>Matching global consensus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30" name="Google Shape;230;p33"/>
          <p:cNvSpPr txBox="1"/>
          <p:nvPr/>
        </p:nvSpPr>
        <p:spPr>
          <a:xfrm>
            <a:off x="7219050" y="4084575"/>
            <a:ext cx="10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</a:rPr>
              <a:t>??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8284200" y="250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Composite Loss</a:t>
            </a: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7675"/>
            <a:ext cx="8598301" cy="9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/>
          <p:nvPr/>
        </p:nvSpPr>
        <p:spPr>
          <a:xfrm>
            <a:off x="2219350" y="1592475"/>
            <a:ext cx="2223300" cy="794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4"/>
          <p:cNvSpPr txBox="1"/>
          <p:nvPr/>
        </p:nvSpPr>
        <p:spPr>
          <a:xfrm>
            <a:off x="2108800" y="2471675"/>
            <a:ext cx="24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</a:rPr>
              <a:t>Local data training loss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4962200" y="1592475"/>
            <a:ext cx="3697200" cy="794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4"/>
          <p:cNvSpPr txBox="1"/>
          <p:nvPr/>
        </p:nvSpPr>
        <p:spPr>
          <a:xfrm>
            <a:off x="5385400" y="2471675"/>
            <a:ext cx="24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</a:rPr>
              <a:t>Regularization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672225" y="692600"/>
            <a:ext cx="580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Assume the global multimodal server has partially learned a shared representation.</a:t>
            </a:r>
            <a:endParaRPr b="1" sz="1800"/>
          </a:p>
        </p:txBody>
      </p:sp>
      <p:sp>
        <p:nvSpPr>
          <p:cNvPr id="243" name="Google Shape;243;p34"/>
          <p:cNvSpPr txBox="1"/>
          <p:nvPr/>
        </p:nvSpPr>
        <p:spPr>
          <a:xfrm>
            <a:off x="765925" y="3517950"/>
            <a:ext cx="7822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matching global representation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Introduce suitable similarity between local models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Clients w/ heterogeneous modality will not interfere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Clients w/ heterogeneous task </a:t>
            </a:r>
            <a:r>
              <a:rPr lang="en">
                <a:solidFill>
                  <a:schemeClr val="dk1"/>
                </a:solidFill>
              </a:rPr>
              <a:t>will not interfere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Learning conforming composite loss = Learning multimodal knowledge that can apply together.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8284200" y="250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311700" y="5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Contrastive aggregation</a:t>
            </a:r>
            <a:endParaRPr/>
          </a:p>
        </p:txBody>
      </p:sp>
      <p:sp>
        <p:nvSpPr>
          <p:cNvPr id="250" name="Google Shape;250;p35"/>
          <p:cNvSpPr txBox="1"/>
          <p:nvPr>
            <p:ph idx="1" type="body"/>
          </p:nvPr>
        </p:nvSpPr>
        <p:spPr>
          <a:xfrm>
            <a:off x="311700" y="706850"/>
            <a:ext cx="8520600" cy="12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Aggregating representation for knowledge distillation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Intuition: Local rep close to its pair in server rep and far from other pairs better captures the semantic information and cross-modal interaction of data.</a:t>
            </a:r>
            <a:endParaRPr/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850" y="1818825"/>
            <a:ext cx="4909220" cy="12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350" y="3134500"/>
            <a:ext cx="7142201" cy="11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/>
          <p:nvPr/>
        </p:nvSpPr>
        <p:spPr>
          <a:xfrm>
            <a:off x="2545900" y="4159700"/>
            <a:ext cx="448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Weighted sum of client rep of public data.</a:t>
            </a:r>
            <a:endParaRPr/>
          </a:p>
        </p:txBody>
      </p:sp>
      <p:sp>
        <p:nvSpPr>
          <p:cNvPr id="254" name="Google Shape;254;p35"/>
          <p:cNvSpPr txBox="1"/>
          <p:nvPr/>
        </p:nvSpPr>
        <p:spPr>
          <a:xfrm>
            <a:off x="8284200" y="250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Server model update</a:t>
            </a:r>
            <a:endParaRPr/>
          </a:p>
        </p:txBody>
      </p:sp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311700" y="2642025"/>
            <a:ext cx="8520600" cy="12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knowledge distillation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Match aggregated representation.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a representation where different class of data are better separated.</a:t>
            </a:r>
            <a:endParaRPr/>
          </a:p>
        </p:txBody>
      </p:sp>
      <p:pic>
        <p:nvPicPr>
          <p:cNvPr id="261" name="Google Shape;2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229288"/>
            <a:ext cx="645795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6"/>
          <p:cNvSpPr txBox="1"/>
          <p:nvPr/>
        </p:nvSpPr>
        <p:spPr>
          <a:xfrm>
            <a:off x="8284200" y="250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</a:t>
            </a:r>
            <a:endParaRPr/>
          </a:p>
        </p:txBody>
      </p:sp>
      <p:sp>
        <p:nvSpPr>
          <p:cNvPr id="268" name="Google Shape;26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Multimodal - MS-COCO (Text-image pair)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Nuimodal - Flicker30K(text) CIfar(Image)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Public: 50000 sample form MS-COCO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Baselines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FedAvg FedIoT FedMD FedET FedGEMS</a:t>
            </a:r>
            <a:endParaRPr/>
          </a:p>
        </p:txBody>
      </p:sp>
      <p:sp>
        <p:nvSpPr>
          <p:cNvPr id="269" name="Google Shape;269;p37"/>
          <p:cNvSpPr txBox="1"/>
          <p:nvPr/>
        </p:nvSpPr>
        <p:spPr>
          <a:xfrm>
            <a:off x="8284200" y="250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311700" y="17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Results</a:t>
            </a:r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425" y="742725"/>
            <a:ext cx="657130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8"/>
          <p:cNvSpPr txBox="1"/>
          <p:nvPr/>
        </p:nvSpPr>
        <p:spPr>
          <a:xfrm>
            <a:off x="8284200" y="250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311700" y="1152475"/>
            <a:ext cx="85206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Very very interesting idea with little assumption.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Achieve FL knowledge transfer by server knowledge distillation with representation.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Effects of quality/quantity of public dataset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Depend on size, might be more comm cost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Scalability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What if system have more modalities, would composite loss function increase O(n!)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An extension: more sophisticated way of contrasting contrasting pairs is needed.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Argument for task gap isn’t entirely convincing for me.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Need to re-read result section for more details.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6557425" y="683400"/>
            <a:ext cx="12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9"/>
          <p:cNvSpPr txBox="1"/>
          <p:nvPr>
            <p:ph type="title"/>
          </p:nvPr>
        </p:nvSpPr>
        <p:spPr>
          <a:xfrm>
            <a:off x="311700" y="414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 / Con</a:t>
            </a:r>
            <a:endParaRPr/>
          </a:p>
        </p:txBody>
      </p:sp>
      <p:sp>
        <p:nvSpPr>
          <p:cNvPr id="284" name="Google Shape;284;p39"/>
          <p:cNvSpPr txBox="1"/>
          <p:nvPr/>
        </p:nvSpPr>
        <p:spPr>
          <a:xfrm>
            <a:off x="8284200" y="250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53850"/>
            <a:ext cx="8520600" cy="8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en" sz="2300">
                <a:solidFill>
                  <a:srgbClr val="333333"/>
                </a:solidFill>
                <a:highlight>
                  <a:srgbClr val="FFFFFF"/>
                </a:highlight>
              </a:rPr>
              <a:t>SpeechQoE: A Novel Personalized QoE Assessment Model for Voice Services via Speech Sensing (SenSys 2022) </a:t>
            </a:r>
            <a:r>
              <a:rPr b="1" lang="en" sz="23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(link)</a:t>
            </a:r>
            <a:endParaRPr b="1" sz="2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Motivation &amp; Problem Formulation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During pandemic, there is increasing need for audio/video communication.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is important for the companies to know: is user </a:t>
            </a:r>
            <a:r>
              <a:rPr lang="en"/>
              <a:t>satisfactory with the Quality of Experience (QoE)</a:t>
            </a:r>
            <a:r>
              <a:rPr lang="en"/>
              <a:t>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Existing works: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i="1" lang="en"/>
              <a:t>parametric models</a:t>
            </a:r>
            <a:r>
              <a:rPr lang="en"/>
              <a:t>: QoE ~ QoS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One-for-all evaluation metrics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author argues that: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Human factors (mood, expectation)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Contextual factors (background noise)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Personalization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Key question to address: personalized QoE assessment model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253850"/>
            <a:ext cx="8520600" cy="8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333"/>
                </a:solidFill>
                <a:highlight>
                  <a:srgbClr val="FFFFFF"/>
                </a:highlight>
              </a:rPr>
              <a:t>SpeechQoE: A Novel Personalized QoE Assessment Model for Voice Services via Speech Sensing (SenSys 2022) </a:t>
            </a:r>
            <a:r>
              <a:rPr b="1" lang="en" sz="23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(link)</a:t>
            </a:r>
            <a:endParaRPr b="1" sz="2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Motivation for method</a:t>
            </a:r>
            <a:r>
              <a:rPr lang="en"/>
              <a:t> and contributions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Inspired from </a:t>
            </a:r>
            <a:r>
              <a:rPr lang="en"/>
              <a:t>neurophysiology: </a:t>
            </a:r>
            <a:r>
              <a:rPr i="1" lang="en"/>
              <a:t>“a speaker’s speech can reflect her subjective feelings”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speech sensing to predict personalized QoE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Claimed contributions: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</a:t>
            </a:r>
            <a:r>
              <a:rPr lang="en"/>
              <a:t>nvestigate the relationship between QoE and speech signals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Propose personalized QoE assessment model using speech-based features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Enhance few-shot learning with data synthesis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Present a new dataset on this area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4">
            <a:alphaModFix/>
          </a:blip>
          <a:srcRect b="20912" l="14617" r="50743" t="39681"/>
          <a:stretch/>
        </p:blipFill>
        <p:spPr>
          <a:xfrm>
            <a:off x="1051125" y="3261651"/>
            <a:ext cx="2851824" cy="18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5">
            <a:alphaModFix/>
          </a:blip>
          <a:srcRect b="4860" l="49037" r="14984" t="57316"/>
          <a:stretch/>
        </p:blipFill>
        <p:spPr>
          <a:xfrm>
            <a:off x="3902950" y="3330863"/>
            <a:ext cx="2851824" cy="1686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6">
            <a:alphaModFix/>
          </a:blip>
          <a:srcRect b="17723" l="32000" r="52850" t="55868"/>
          <a:stretch/>
        </p:blipFill>
        <p:spPr>
          <a:xfrm>
            <a:off x="6805700" y="3453100"/>
            <a:ext cx="1385174" cy="13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253850"/>
            <a:ext cx="8520600" cy="8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333"/>
                </a:solidFill>
                <a:highlight>
                  <a:srgbClr val="FFFFFF"/>
                </a:highlight>
              </a:rPr>
              <a:t>SpeechQoE: A Novel Personalized QoE Assessment Model for Voice Services via Speech Sensing (SenSys 2022) </a:t>
            </a:r>
            <a:r>
              <a:rPr b="1" lang="en" sz="23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(link)</a:t>
            </a:r>
            <a:endParaRPr b="1" sz="2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 b="7355" l="16819" r="18216" t="42910"/>
          <a:stretch/>
        </p:blipFill>
        <p:spPr>
          <a:xfrm>
            <a:off x="898325" y="1684650"/>
            <a:ext cx="6693600" cy="2882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7"/>
          <p:cNvGrpSpPr/>
          <p:nvPr/>
        </p:nvGrpSpPr>
        <p:grpSpPr>
          <a:xfrm>
            <a:off x="1815000" y="1766100"/>
            <a:ext cx="1059350" cy="1163325"/>
            <a:chOff x="1815000" y="1766100"/>
            <a:chExt cx="1059350" cy="1163325"/>
          </a:xfrm>
        </p:grpSpPr>
        <p:sp>
          <p:nvSpPr>
            <p:cNvPr id="84" name="Google Shape;84;p17"/>
            <p:cNvSpPr/>
            <p:nvPr/>
          </p:nvSpPr>
          <p:spPr>
            <a:xfrm>
              <a:off x="1815000" y="2030925"/>
              <a:ext cx="967500" cy="898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7"/>
            <p:cNvSpPr txBox="1"/>
            <p:nvPr/>
          </p:nvSpPr>
          <p:spPr>
            <a:xfrm>
              <a:off x="1977950" y="1766100"/>
              <a:ext cx="89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STFT</a:t>
              </a:r>
              <a:endParaRPr/>
            </a:p>
          </p:txBody>
        </p:sp>
      </p:grpSp>
      <p:grpSp>
        <p:nvGrpSpPr>
          <p:cNvPr id="86" name="Google Shape;86;p17"/>
          <p:cNvGrpSpPr/>
          <p:nvPr/>
        </p:nvGrpSpPr>
        <p:grpSpPr>
          <a:xfrm>
            <a:off x="5440575" y="1766100"/>
            <a:ext cx="2536488" cy="1721299"/>
            <a:chOff x="1814998" y="1429048"/>
            <a:chExt cx="1059342" cy="1500304"/>
          </a:xfrm>
        </p:grpSpPr>
        <p:sp>
          <p:nvSpPr>
            <p:cNvPr id="87" name="Google Shape;87;p17"/>
            <p:cNvSpPr/>
            <p:nvPr/>
          </p:nvSpPr>
          <p:spPr>
            <a:xfrm>
              <a:off x="1814998" y="1777952"/>
              <a:ext cx="967500" cy="1151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7"/>
            <p:cNvSpPr txBox="1"/>
            <p:nvPr/>
          </p:nvSpPr>
          <p:spPr>
            <a:xfrm>
              <a:off x="1858839" y="1429048"/>
              <a:ext cx="1015500" cy="34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Model details not specified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53850"/>
            <a:ext cx="8520600" cy="8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333"/>
                </a:solidFill>
                <a:highlight>
                  <a:srgbClr val="FFFFFF"/>
                </a:highlight>
              </a:rPr>
              <a:t>SpeechQoE: A Novel Personalized QoE Assessment Model for Voice Services via Speech Sensing (SenSys 2022) </a:t>
            </a:r>
            <a:r>
              <a:rPr b="1" lang="en" sz="23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(link)</a:t>
            </a:r>
            <a:endParaRPr b="1" sz="2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Enhance few-shot learning with data synthesis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Ideally, each user should have their own CNN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MAML for unseen users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K samples from each class (when K=3, 15 samples)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Big overhead </a:t>
            </a:r>
            <a:r>
              <a:rPr lang="en"/>
              <a:t>especially</a:t>
            </a:r>
            <a:r>
              <a:rPr lang="en"/>
              <a:t> when low scores are less frequent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Enhancement to MAML on this task</a:t>
            </a:r>
            <a:r>
              <a:rPr lang="en"/>
              <a:t>: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Generate </a:t>
            </a:r>
            <a:r>
              <a:rPr lang="en"/>
              <a:t>synthetic</a:t>
            </a:r>
            <a:r>
              <a:rPr lang="en"/>
              <a:t> data in unbalanced classes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user has a profile that is represented as a Gaussian distribution for each QoE level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After obtaining a few (3-5) samples from the new user, find the closest neighbors for this new distribution from the existing user profiles, and:</a:t>
            </a:r>
            <a:endParaRPr sz="1400"/>
          </a:p>
          <a:p>
            <a:pPr indent="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3" marL="18288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the case there are not enough neighbors, parametric model serves as a backup.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33180" l="18073" r="54303" t="59492"/>
          <a:stretch/>
        </p:blipFill>
        <p:spPr>
          <a:xfrm>
            <a:off x="3006650" y="3854050"/>
            <a:ext cx="4096051" cy="61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b="32223" l="49818" r="14203" t="32766"/>
          <a:stretch/>
        </p:blipFill>
        <p:spPr>
          <a:xfrm>
            <a:off x="6550825" y="1529825"/>
            <a:ext cx="2378026" cy="130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253850"/>
            <a:ext cx="8520600" cy="8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333"/>
                </a:solidFill>
                <a:highlight>
                  <a:srgbClr val="FFFFFF"/>
                </a:highlight>
              </a:rPr>
              <a:t>SpeechQoE: A Novel Personalized QoE Assessment Model for Voice Services via Speech Sensing (SenSys 2022) </a:t>
            </a:r>
            <a:r>
              <a:rPr b="1" lang="en" sz="23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(link)</a:t>
            </a:r>
            <a:endParaRPr b="1" sz="2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56283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Real person experiments: 38 recruited subjects, two per group, 200 calling sessions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QoS controlled by </a:t>
            </a:r>
            <a:r>
              <a:rPr lang="en"/>
              <a:t>experimenter</a:t>
            </a:r>
            <a:r>
              <a:rPr lang="en"/>
              <a:t>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Baselines: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PESQ [2001]: speech quality approach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MLQoE[2016]: map QoS to QoE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E-model[2005]: analytical parametric model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b="20512" l="10161" r="48850" t="40675"/>
          <a:stretch/>
        </p:blipFill>
        <p:spPr>
          <a:xfrm>
            <a:off x="5785400" y="1494850"/>
            <a:ext cx="3358598" cy="178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5">
            <a:alphaModFix/>
          </a:blip>
          <a:srcRect b="29617" l="13386" r="13540" t="33782"/>
          <a:stretch/>
        </p:blipFill>
        <p:spPr>
          <a:xfrm>
            <a:off x="1592850" y="3414875"/>
            <a:ext cx="5958298" cy="16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253850"/>
            <a:ext cx="8520600" cy="8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333"/>
                </a:solidFill>
                <a:highlight>
                  <a:srgbClr val="FFFFFF"/>
                </a:highlight>
              </a:rPr>
              <a:t>SpeechQoE: A Novel Personalized QoE Assessment Model for Voice Services via Speech Sensing (SenSys 2022) </a:t>
            </a:r>
            <a:r>
              <a:rPr b="1" lang="en" sz="23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(link)</a:t>
            </a:r>
            <a:endParaRPr b="1" sz="2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well-written motivation, tells a great story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</a:t>
            </a:r>
            <a:r>
              <a:rPr lang="en"/>
              <a:t>synthetic</a:t>
            </a:r>
            <a:r>
              <a:rPr lang="en"/>
              <a:t> data generation for MAML with unbalanced dataset is noteworthy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Might be useful for some of our work?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Baseline outdated, lack details on model/architecture, which makes the paper unconvincing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Really ugly figure for the architecture, obvious mistake on the figure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Seems a little off topic from the conference…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201600"/>
            <a:ext cx="85206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Neurally-Inspired Hyperdimensional Classification for Efficient and Robust Biosignal Processing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Motivation &amp; Problem Formulation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Biosignals consist of several sensors that collect information time series.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Time Series = Temporal Dependencies which are difficult to process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Previous Works: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Deep Learning Algorithms: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D9EAD3"/>
                </a:highlight>
              </a:rPr>
              <a:t>Extract patterns or insight</a:t>
            </a:r>
            <a:endParaRPr>
              <a:solidFill>
                <a:schemeClr val="dk1"/>
              </a:solidFill>
              <a:highlight>
                <a:srgbClr val="D9EAD3"/>
              </a:highlight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Difficult &amp; Inefficient to train -&gt; large training memory + Many iterations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HDC: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D9EAD3"/>
                </a:highlight>
              </a:rPr>
              <a:t>High- efficiency + Noise-tolerant computations + Few iterations</a:t>
            </a:r>
            <a:endParaRPr>
              <a:solidFill>
                <a:schemeClr val="dk1"/>
              </a:solidFill>
              <a:highlight>
                <a:srgbClr val="D9EAD3"/>
              </a:highlight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Low classification accuracy due to linear hyperdimensional representation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Real-time support is lacking due to costly &amp; non-hardware friendly operations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Not good with partially labeled data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Assumptions: 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Low sampling data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Embedded systems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8284200" y="250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Ivannia</a:t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6557425" y="683400"/>
            <a:ext cx="12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ICCAD 2022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